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319" r:id="rId25"/>
    <p:sldId id="283" r:id="rId26"/>
    <p:sldId id="318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5" r:id="rId37"/>
    <p:sldId id="296" r:id="rId38"/>
    <p:sldId id="294" r:id="rId39"/>
    <p:sldId id="320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5" r:id="rId58"/>
    <p:sldId id="314" r:id="rId59"/>
    <p:sldId id="316" r:id="rId60"/>
    <p:sldId id="317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-7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4.6875</c:v>
                </c:pt>
                <c:pt idx="1">
                  <c:v>6.3725490196078427</c:v>
                </c:pt>
                <c:pt idx="2">
                  <c:v>57.352941176470587</c:v>
                </c:pt>
                <c:pt idx="3">
                  <c:v>58.82352941176471</c:v>
                </c:pt>
                <c:pt idx="4">
                  <c:v>97.549019607843135</c:v>
                </c:pt>
                <c:pt idx="5">
                  <c:v>100</c:v>
                </c:pt>
                <c:pt idx="6">
                  <c:v>63.636363636363633</c:v>
                </c:pt>
                <c:pt idx="7">
                  <c:v>64.646464646464651</c:v>
                </c:pt>
                <c:pt idx="8">
                  <c:v>74.747474747474755</c:v>
                </c:pt>
                <c:pt idx="9">
                  <c:v>0</c:v>
                </c:pt>
                <c:pt idx="10">
                  <c:v>93.491124260355036</c:v>
                </c:pt>
                <c:pt idx="11">
                  <c:v>94.117647058823522</c:v>
                </c:pt>
                <c:pt idx="12">
                  <c:v>89.215686274509807</c:v>
                </c:pt>
                <c:pt idx="13">
                  <c:v>95.588235294117652</c:v>
                </c:pt>
                <c:pt idx="14">
                  <c:v>97.058823529411768</c:v>
                </c:pt>
                <c:pt idx="15">
                  <c:v>47.549019607843135</c:v>
                </c:pt>
                <c:pt idx="16">
                  <c:v>98.529411764705884</c:v>
                </c:pt>
                <c:pt idx="17">
                  <c:v>56.862745098039213</c:v>
                </c:pt>
                <c:pt idx="18">
                  <c:v>60.294117647058819</c:v>
                </c:pt>
                <c:pt idx="19">
                  <c:v>16.176470588235293</c:v>
                </c:pt>
                <c:pt idx="20">
                  <c:v>1.4705882352941175</c:v>
                </c:pt>
                <c:pt idx="21">
                  <c:v>59.313725490196077</c:v>
                </c:pt>
                <c:pt idx="22">
                  <c:v>50</c:v>
                </c:pt>
                <c:pt idx="23">
                  <c:v>62.254901960784316</c:v>
                </c:pt>
                <c:pt idx="24">
                  <c:v>16.176470588235293</c:v>
                </c:pt>
                <c:pt idx="25">
                  <c:v>0</c:v>
                </c:pt>
                <c:pt idx="26">
                  <c:v>4.3209876543209873</c:v>
                </c:pt>
                <c:pt idx="27">
                  <c:v>9.4674556213017755</c:v>
                </c:pt>
                <c:pt idx="28">
                  <c:v>0</c:v>
                </c:pt>
                <c:pt idx="29">
                  <c:v>46.078431372549019</c:v>
                </c:pt>
                <c:pt idx="30">
                  <c:v>100</c:v>
                </c:pt>
                <c:pt idx="31">
                  <c:v>26.627218934911244</c:v>
                </c:pt>
                <c:pt idx="32">
                  <c:v>0</c:v>
                </c:pt>
                <c:pt idx="33">
                  <c:v>98.529411764705884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83.97790055248619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203046784"/>
        <c:axId val="-1203046240"/>
      </c:barChart>
      <c:catAx>
        <c:axId val="-1203046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03046240"/>
        <c:crosses val="autoZero"/>
        <c:auto val="1"/>
        <c:lblAlgn val="ctr"/>
        <c:lblOffset val="100"/>
        <c:noMultiLvlLbl val="0"/>
      </c:catAx>
      <c:valAx>
        <c:axId val="-1203046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03046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</a:t>
            </a:r>
            <a:r>
              <a:rPr lang="en-US" sz="1800" b="0" i="1" baseline="0" smtClean="0">
                <a:effectLst/>
              </a:rPr>
              <a:t>Polynomial 3</a:t>
            </a:r>
            <a:endParaRPr lang="en-US" sz="2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0.49019607843137253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22.222222222222221</c:v>
                </c:pt>
                <c:pt idx="8">
                  <c:v>0</c:v>
                </c:pt>
                <c:pt idx="9">
                  <c:v>0</c:v>
                </c:pt>
                <c:pt idx="10">
                  <c:v>88.757396449704146</c:v>
                </c:pt>
                <c:pt idx="11">
                  <c:v>9.3137254901960791</c:v>
                </c:pt>
                <c:pt idx="12">
                  <c:v>0</c:v>
                </c:pt>
                <c:pt idx="13">
                  <c:v>4.9019607843137258</c:v>
                </c:pt>
                <c:pt idx="14">
                  <c:v>5.8823529411764701</c:v>
                </c:pt>
                <c:pt idx="15">
                  <c:v>91.17647058823529</c:v>
                </c:pt>
                <c:pt idx="16">
                  <c:v>97.549019607843135</c:v>
                </c:pt>
                <c:pt idx="17">
                  <c:v>2.4509803921568629</c:v>
                </c:pt>
                <c:pt idx="18">
                  <c:v>0</c:v>
                </c:pt>
                <c:pt idx="19">
                  <c:v>0</c:v>
                </c:pt>
                <c:pt idx="20">
                  <c:v>54.411764705882348</c:v>
                </c:pt>
                <c:pt idx="21">
                  <c:v>0</c:v>
                </c:pt>
                <c:pt idx="22">
                  <c:v>33.333333333333329</c:v>
                </c:pt>
                <c:pt idx="23">
                  <c:v>14.705882352941178</c:v>
                </c:pt>
                <c:pt idx="24">
                  <c:v>27.450980392156865</c:v>
                </c:pt>
                <c:pt idx="25">
                  <c:v>50.617283950617285</c:v>
                </c:pt>
                <c:pt idx="26">
                  <c:v>29.629629629629626</c:v>
                </c:pt>
                <c:pt idx="27">
                  <c:v>0.59171597633136097</c:v>
                </c:pt>
                <c:pt idx="28">
                  <c:v>5.8823529411764701</c:v>
                </c:pt>
                <c:pt idx="29">
                  <c:v>1.4705882352941175</c:v>
                </c:pt>
                <c:pt idx="30">
                  <c:v>19.444444444444446</c:v>
                </c:pt>
                <c:pt idx="31">
                  <c:v>0</c:v>
                </c:pt>
                <c:pt idx="32">
                  <c:v>0</c:v>
                </c:pt>
                <c:pt idx="33">
                  <c:v>27.941176470588236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434112"/>
        <c:axId val="-1157431936"/>
      </c:barChart>
      <c:catAx>
        <c:axId val="-1157434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431936"/>
        <c:crosses val="autoZero"/>
        <c:auto val="1"/>
        <c:lblAlgn val="ctr"/>
        <c:lblOffset val="100"/>
        <c:noMultiLvlLbl val="0"/>
      </c:catAx>
      <c:valAx>
        <c:axId val="-1157431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434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RBF</a:t>
            </a:r>
            <a:endParaRPr lang="en-US" sz="2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430304"/>
        <c:axId val="-1157434656"/>
      </c:barChart>
      <c:catAx>
        <c:axId val="-1157430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434656"/>
        <c:crosses val="autoZero"/>
        <c:auto val="1"/>
        <c:lblAlgn val="ctr"/>
        <c:lblOffset val="100"/>
        <c:noMultiLvlLbl val="0"/>
      </c:catAx>
      <c:valAx>
        <c:axId val="-1157434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430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-8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73.4375</c:v>
                </c:pt>
                <c:pt idx="1">
                  <c:v>57.843137254901968</c:v>
                </c:pt>
                <c:pt idx="2">
                  <c:v>84.803921568627445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84.134615384615387</c:v>
                </c:pt>
                <c:pt idx="10">
                  <c:v>100</c:v>
                </c:pt>
                <c:pt idx="11">
                  <c:v>99.019607843137265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97.549019607843135</c:v>
                </c:pt>
                <c:pt idx="18">
                  <c:v>100</c:v>
                </c:pt>
                <c:pt idx="19">
                  <c:v>100</c:v>
                </c:pt>
                <c:pt idx="20">
                  <c:v>71.568627450980387</c:v>
                </c:pt>
                <c:pt idx="21">
                  <c:v>90.196078431372555</c:v>
                </c:pt>
                <c:pt idx="22">
                  <c:v>100</c:v>
                </c:pt>
                <c:pt idx="23">
                  <c:v>100</c:v>
                </c:pt>
                <c:pt idx="24">
                  <c:v>99.509803921568633</c:v>
                </c:pt>
                <c:pt idx="25">
                  <c:v>60.493827160493829</c:v>
                </c:pt>
                <c:pt idx="26">
                  <c:v>72.839506172839506</c:v>
                </c:pt>
                <c:pt idx="27">
                  <c:v>76.923076923076934</c:v>
                </c:pt>
                <c:pt idx="28">
                  <c:v>87.745098039215691</c:v>
                </c:pt>
                <c:pt idx="29">
                  <c:v>74.509803921568633</c:v>
                </c:pt>
                <c:pt idx="30">
                  <c:v>100</c:v>
                </c:pt>
                <c:pt idx="31">
                  <c:v>97.633136094674555</c:v>
                </c:pt>
                <c:pt idx="32">
                  <c:v>44.970414201183431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203041888"/>
        <c:axId val="-1203041344"/>
      </c:barChart>
      <c:catAx>
        <c:axId val="-1203041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03041344"/>
        <c:crosses val="autoZero"/>
        <c:auto val="1"/>
        <c:lblAlgn val="ctr"/>
        <c:lblOffset val="100"/>
        <c:noMultiLvlLbl val="0"/>
      </c:catAx>
      <c:valAx>
        <c:axId val="-1203041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03041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5 x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714192"/>
        <c:axId val="-1157713648"/>
      </c:barChart>
      <c:catAx>
        <c:axId val="-1157714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713648"/>
        <c:crosses val="autoZero"/>
        <c:auto val="1"/>
        <c:lblAlgn val="ctr"/>
        <c:lblOffset val="100"/>
        <c:noMultiLvlLbl val="0"/>
      </c:catAx>
      <c:valAx>
        <c:axId val="-115771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71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97.549019607843135</c:v>
                </c:pt>
                <c:pt idx="2">
                  <c:v>85.294117647058826</c:v>
                </c:pt>
                <c:pt idx="3">
                  <c:v>89.215686274509807</c:v>
                </c:pt>
                <c:pt idx="4">
                  <c:v>100</c:v>
                </c:pt>
                <c:pt idx="5">
                  <c:v>100</c:v>
                </c:pt>
                <c:pt idx="6">
                  <c:v>73.73737373737373</c:v>
                </c:pt>
                <c:pt idx="7">
                  <c:v>85.858585858585855</c:v>
                </c:pt>
                <c:pt idx="8">
                  <c:v>100</c:v>
                </c:pt>
                <c:pt idx="9">
                  <c:v>99.519230769230774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99.019607843137265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95.061728395061735</c:v>
                </c:pt>
                <c:pt idx="26">
                  <c:v>100</c:v>
                </c:pt>
                <c:pt idx="27">
                  <c:v>99.408284023668642</c:v>
                </c:pt>
                <c:pt idx="28">
                  <c:v>99.019607843137265</c:v>
                </c:pt>
                <c:pt idx="29">
                  <c:v>94.607843137254903</c:v>
                </c:pt>
                <c:pt idx="30">
                  <c:v>100</c:v>
                </c:pt>
                <c:pt idx="31">
                  <c:v>100</c:v>
                </c:pt>
                <c:pt idx="32">
                  <c:v>98.224852071005913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54.437869822485204</c:v>
                </c:pt>
                <c:pt idx="49">
                  <c:v>98.224852071005913</c:v>
                </c:pt>
                <c:pt idx="50">
                  <c:v>100</c:v>
                </c:pt>
                <c:pt idx="51">
                  <c:v>98.76543209876543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12.42603550295857</c:v>
                </c:pt>
                <c:pt idx="59">
                  <c:v>98.816568047337284</c:v>
                </c:pt>
                <c:pt idx="60">
                  <c:v>97.058823529411768</c:v>
                </c:pt>
                <c:pt idx="61">
                  <c:v>48.618784530386741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710928"/>
        <c:axId val="-1157710384"/>
      </c:barChart>
      <c:catAx>
        <c:axId val="-1157710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710384"/>
        <c:crosses val="autoZero"/>
        <c:auto val="1"/>
        <c:lblAlgn val="ctr"/>
        <c:lblOffset val="100"/>
        <c:noMultiLvlLbl val="0"/>
      </c:catAx>
      <c:valAx>
        <c:axId val="-1157710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710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1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59.375</c:v>
                </c:pt>
                <c:pt idx="1">
                  <c:v>79.411764705882348</c:v>
                </c:pt>
                <c:pt idx="2">
                  <c:v>81.372549019607845</c:v>
                </c:pt>
                <c:pt idx="3">
                  <c:v>84.803921568627445</c:v>
                </c:pt>
                <c:pt idx="4">
                  <c:v>100</c:v>
                </c:pt>
                <c:pt idx="5">
                  <c:v>100</c:v>
                </c:pt>
                <c:pt idx="6">
                  <c:v>63.636363636363633</c:v>
                </c:pt>
                <c:pt idx="7">
                  <c:v>81.818181818181827</c:v>
                </c:pt>
                <c:pt idx="8">
                  <c:v>100</c:v>
                </c:pt>
                <c:pt idx="9">
                  <c:v>83.65384615384616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97.058823529411768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78.921568627450981</c:v>
                </c:pt>
                <c:pt idx="21">
                  <c:v>89.705882352941174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72.189349112426044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873952"/>
        <c:axId val="-1157870688"/>
      </c:barChart>
      <c:catAx>
        <c:axId val="-115787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870688"/>
        <c:crosses val="autoZero"/>
        <c:auto val="1"/>
        <c:lblAlgn val="ctr"/>
        <c:lblOffset val="100"/>
        <c:noMultiLvlLbl val="0"/>
      </c:catAx>
      <c:valAx>
        <c:axId val="-1157870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87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3.5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68.686868686868678</c:v>
                </c:pt>
                <c:pt idx="7">
                  <c:v>85.858585858585855</c:v>
                </c:pt>
                <c:pt idx="8">
                  <c:v>100</c:v>
                </c:pt>
                <c:pt idx="9">
                  <c:v>90.865384615384613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98.529411764705884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98.816568047337284</c:v>
                </c:pt>
                <c:pt idx="60">
                  <c:v>100</c:v>
                </c:pt>
                <c:pt idx="61">
                  <c:v>76.795580110497241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871776"/>
        <c:axId val="-1157873408"/>
      </c:barChart>
      <c:catAx>
        <c:axId val="-1157871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873408"/>
        <c:crosses val="autoZero"/>
        <c:auto val="1"/>
        <c:lblAlgn val="ctr"/>
        <c:lblOffset val="100"/>
        <c:noMultiLvlLbl val="0"/>
      </c:catAx>
      <c:valAx>
        <c:axId val="-1157873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871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5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871232"/>
        <c:axId val="-1157986624"/>
      </c:barChart>
      <c:catAx>
        <c:axId val="-115787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986624"/>
        <c:crosses val="autoZero"/>
        <c:auto val="1"/>
        <c:lblAlgn val="ctr"/>
        <c:lblOffset val="100"/>
        <c:noMultiLvlLbl val="0"/>
      </c:catAx>
      <c:valAx>
        <c:axId val="-1157986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87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7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82.8125</c:v>
                </c:pt>
                <c:pt idx="1">
                  <c:v>79.411764705882348</c:v>
                </c:pt>
                <c:pt idx="2">
                  <c:v>85.294117647058826</c:v>
                </c:pt>
                <c:pt idx="3">
                  <c:v>89.705882352941174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86.868686868686879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80.392156862745097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73.372781065088759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76.243093922651937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981184"/>
        <c:axId val="-1157984448"/>
      </c:barChart>
      <c:catAx>
        <c:axId val="-115798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984448"/>
        <c:crosses val="autoZero"/>
        <c:auto val="1"/>
        <c:lblAlgn val="ctr"/>
        <c:lblOffset val="100"/>
        <c:noMultiLvlLbl val="0"/>
      </c:catAx>
      <c:valAx>
        <c:axId val="-1157984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981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Kernel = </a:t>
            </a:r>
            <a:r>
              <a:rPr lang="en-US" sz="1862" b="0" i="1" u="none" strike="noStrike" baseline="0" smtClean="0">
                <a:effectLst/>
              </a:rPr>
              <a:t>Polynomial 2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12.5</c:v>
                </c:pt>
                <c:pt idx="1">
                  <c:v>58.333333333333336</c:v>
                </c:pt>
                <c:pt idx="2">
                  <c:v>90.686274509803923</c:v>
                </c:pt>
                <c:pt idx="3">
                  <c:v>98.039215686274503</c:v>
                </c:pt>
                <c:pt idx="4">
                  <c:v>100</c:v>
                </c:pt>
                <c:pt idx="5">
                  <c:v>100</c:v>
                </c:pt>
                <c:pt idx="6">
                  <c:v>99.509803921568633</c:v>
                </c:pt>
                <c:pt idx="7">
                  <c:v>68.137254901960787</c:v>
                </c:pt>
                <c:pt idx="8">
                  <c:v>88.725490196078425</c:v>
                </c:pt>
                <c:pt idx="9">
                  <c:v>96.969696969696969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53.431372549019606</c:v>
                </c:pt>
                <c:pt idx="16">
                  <c:v>50</c:v>
                </c:pt>
                <c:pt idx="17">
                  <c:v>94.607843137254903</c:v>
                </c:pt>
                <c:pt idx="18">
                  <c:v>100</c:v>
                </c:pt>
                <c:pt idx="19">
                  <c:v>100</c:v>
                </c:pt>
                <c:pt idx="20">
                  <c:v>50</c:v>
                </c:pt>
                <c:pt idx="21">
                  <c:v>41.666666666666671</c:v>
                </c:pt>
                <c:pt idx="22">
                  <c:v>6.8627450980392162</c:v>
                </c:pt>
                <c:pt idx="23">
                  <c:v>65.196078431372555</c:v>
                </c:pt>
                <c:pt idx="24">
                  <c:v>47.549019607843135</c:v>
                </c:pt>
                <c:pt idx="25">
                  <c:v>64.197530864197532</c:v>
                </c:pt>
                <c:pt idx="26">
                  <c:v>98.76543209876543</c:v>
                </c:pt>
                <c:pt idx="27">
                  <c:v>72.189349112426044</c:v>
                </c:pt>
                <c:pt idx="28">
                  <c:v>99.019607843137265</c:v>
                </c:pt>
                <c:pt idx="29">
                  <c:v>77.450980392156865</c:v>
                </c:pt>
                <c:pt idx="30">
                  <c:v>92.361111111111114</c:v>
                </c:pt>
                <c:pt idx="31">
                  <c:v>98.816568047337284</c:v>
                </c:pt>
                <c:pt idx="32">
                  <c:v>30.177514792899409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48.148148148148152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95.857988165680467</c:v>
                </c:pt>
                <c:pt idx="59">
                  <c:v>100</c:v>
                </c:pt>
                <c:pt idx="60">
                  <c:v>100</c:v>
                </c:pt>
                <c:pt idx="61">
                  <c:v>92.265193370165747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986080"/>
        <c:axId val="-1157984992"/>
      </c:barChart>
      <c:catAx>
        <c:axId val="-1157986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984992"/>
        <c:crosses val="autoZero"/>
        <c:auto val="1"/>
        <c:lblAlgn val="ctr"/>
        <c:lblOffset val="100"/>
        <c:noMultiLvlLbl val="0"/>
      </c:catAx>
      <c:valAx>
        <c:axId val="-115798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986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39E98-A263-4C6B-A2F2-8426879E87FB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2BA90-3772-4C94-8992-EB88D67E6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2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1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5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211763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502568"/>
            <a:ext cx="6858000" cy="2863516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0B11F-8512-44F2-8031-922376EB6169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03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2D01-2129-4D7C-9F38-CA4454E41281}" type="datetime3">
              <a:rPr lang="en-US" smtClean="0"/>
              <a:t>9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71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0FBD9-7954-430C-BFF8-E8C1EACCCA82}" type="datetime3">
              <a:rPr lang="en-US" smtClean="0"/>
              <a:t>9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2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F3A8-FB35-484F-ABEF-7BD3F34C5F52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3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60F-DC7F-4C08-8379-0D8F97C2B5B2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6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70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AM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116179"/>
            <a:ext cx="7886700" cy="3060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A4820-65E8-4513-A544-20AB1179E831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71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6C6D-9549-4AE3-8081-9302F80983A1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09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9A42-290C-4EE6-B2C7-547250C4247C}" type="datetime3">
              <a:rPr lang="en-US" smtClean="0"/>
              <a:t>9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62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37A9-8969-40AE-BFE8-0066BA45790E}" type="datetime3">
              <a:rPr lang="en-US" smtClean="0"/>
              <a:t>9 January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51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362D-9B7A-4C5D-A093-4BCA44319474}" type="datetime3">
              <a:rPr lang="en-US" smtClean="0"/>
              <a:t>9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5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3748"/>
            <a:ext cx="7886700" cy="47482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6AA6-812C-4131-90E2-4086656CD4CA}" type="datetime3">
              <a:rPr lang="en-US" smtClean="0"/>
              <a:t>9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75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9015-5B70-4D85-AA05-A54131EA11AC}" type="datetime3">
              <a:rPr lang="en-US" smtClean="0"/>
              <a:t>9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92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Confetti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916E1B6C-6065-423E-8695-440EC43AEEAF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u="sng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368854CF-9D4B-4816-9E54-74AD4D838B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4" y="133847"/>
            <a:ext cx="1553620" cy="1000975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 userDrawn="1"/>
        </p:nvSpPr>
        <p:spPr>
          <a:xfrm>
            <a:off x="624638" y="6184232"/>
            <a:ext cx="7886700" cy="662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7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72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>
              <a:lumMod val="75000"/>
            </a:schemeClr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3.png"/><Relationship Id="rId7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DETEKSI API BERBASIS SENSOR VISUAL MENGGUNAKAN METODE SUPPORT VECTOR MACHINES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</a:rPr>
              <a:t>Penyusun Tugas Akhir :</a:t>
            </a:r>
          </a:p>
          <a:p>
            <a:r>
              <a:rPr lang="en-US" sz="2000" smtClean="0"/>
              <a:t>Hamdi Ahmadi Muzakkiy</a:t>
            </a:r>
          </a:p>
          <a:p>
            <a:r>
              <a:rPr lang="en-US" sz="2000" smtClean="0"/>
              <a:t>(5112 100 091)</a:t>
            </a:r>
          </a:p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</a:rPr>
              <a:t>Dosen Pembimbing : </a:t>
            </a:r>
          </a:p>
          <a:p>
            <a:r>
              <a:rPr lang="en-US" sz="2000">
                <a:solidFill>
                  <a:srgbClr val="000000"/>
                </a:solidFill>
              </a:rPr>
              <a:t>Prof. Ir. Handayani Tjandrasa, M.Sc., Ph.D.</a:t>
            </a:r>
          </a:p>
          <a:p>
            <a:r>
              <a:rPr lang="en-US" sz="2000">
                <a:solidFill>
                  <a:srgbClr val="000000"/>
                </a:solidFill>
              </a:rPr>
              <a:t>Dr. Eng. Chastine Fatichah, S.Kom, </a:t>
            </a:r>
            <a:r>
              <a:rPr lang="en-US" sz="2000" smtClean="0">
                <a:solidFill>
                  <a:srgbClr val="000000"/>
                </a:solidFill>
              </a:rPr>
              <a:t>M.Kom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0AA7-1E93-4264-8C60-3A3E529FC83B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</a:t>
            </a:r>
            <a:r>
              <a:rPr lang="en-US" smtClean="0"/>
              <a:t>PROSES UTAMA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F3EA-6113-4B2E-AA26-A1B79DF39EBD}" type="datetime3">
              <a:rPr lang="en-US" smtClean="0"/>
              <a:t>9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10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Diamond 13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15" name="Straight Arrow Connector 14"/>
          <p:cNvCxnSpPr>
            <a:stCxn id="12" idx="0"/>
            <a:endCxn id="14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ounded Rectangle 15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17" name="Parallelogram 16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4" idx="0"/>
            <a:endCxn id="16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16" idx="3"/>
            <a:endCxn id="17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17" idx="4"/>
            <a:endCxn id="18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14" idx="3"/>
            <a:endCxn id="17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1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</a:t>
            </a:r>
            <a:r>
              <a:rPr lang="en-US" smtClean="0"/>
              <a:t>PREPROCESSING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B11E-D7BA-4F16-B004-C66266E53603}" type="datetime3">
              <a:rPr lang="en-US" smtClean="0"/>
              <a:t>9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11</a:t>
            </a:fld>
            <a:endParaRPr lang="en-US"/>
          </a:p>
        </p:txBody>
      </p:sp>
      <p:sp>
        <p:nvSpPr>
          <p:cNvPr id="33" name="Oval 32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4" name="Parallelogram 33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5" name="Straight Arrow Connector 34"/>
          <p:cNvCxnSpPr>
            <a:stCxn id="33" idx="4"/>
            <a:endCxn id="34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ounded Rectangle 35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7" name="Straight Arrow Connector 36"/>
          <p:cNvCxnSpPr>
            <a:endCxn id="36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ounded Rectangle 37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9" name="Straight Arrow Connector 38"/>
          <p:cNvCxnSpPr>
            <a:endCxn id="38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1" name="TextBox 40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2" name="TextBox 41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REDUKSI SIZE FRAME</a:t>
            </a:r>
            <a:endParaRPr lang="en-US" sz="1500"/>
          </a:p>
        </p:txBody>
      </p:sp>
      <p:sp>
        <p:nvSpPr>
          <p:cNvPr id="43" name="TextBox 42"/>
          <p:cNvSpPr txBox="1"/>
          <p:nvPr/>
        </p:nvSpPr>
        <p:spPr>
          <a:xfrm>
            <a:off x="3962400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DETEKSI GERAK</a:t>
            </a:r>
            <a:endParaRPr lang="en-US" sz="1500"/>
          </a:p>
        </p:txBody>
      </p:sp>
      <p:sp>
        <p:nvSpPr>
          <p:cNvPr id="44" name="Rounded Rectangle 43"/>
          <p:cNvSpPr/>
          <p:nvPr/>
        </p:nvSpPr>
        <p:spPr bwMode="auto">
          <a:xfrm>
            <a:off x="3962400" y="33528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3962400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62400" y="3448929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DETEKSI WARNA PIKSEL</a:t>
            </a:r>
            <a:endParaRPr lang="en-US" sz="1500"/>
          </a:p>
        </p:txBody>
      </p:sp>
      <p:sp>
        <p:nvSpPr>
          <p:cNvPr id="47" name="TextBox 46"/>
          <p:cNvSpPr txBox="1"/>
          <p:nvPr/>
        </p:nvSpPr>
        <p:spPr>
          <a:xfrm>
            <a:off x="3962401" y="2319804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REGION GROWING</a:t>
            </a:r>
            <a:endParaRPr lang="en-US" sz="1500"/>
          </a:p>
        </p:txBody>
      </p:sp>
      <p:sp>
        <p:nvSpPr>
          <p:cNvPr id="48" name="Rounded Rectangle 47"/>
          <p:cNvSpPr/>
          <p:nvPr/>
        </p:nvSpPr>
        <p:spPr bwMode="auto">
          <a:xfrm>
            <a:off x="5816599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816598" y="2216835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PERHITUNGAN LUASAN REGION</a:t>
            </a:r>
            <a:endParaRPr lang="en-US" sz="1500"/>
          </a:p>
        </p:txBody>
      </p:sp>
      <p:sp>
        <p:nvSpPr>
          <p:cNvPr id="50" name="Parallelogram 49"/>
          <p:cNvSpPr/>
          <p:nvPr/>
        </p:nvSpPr>
        <p:spPr bwMode="auto">
          <a:xfrm>
            <a:off x="5816598" y="33909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816598" y="3446334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KANDIDAT PIKSEL, FRAME</a:t>
            </a:r>
            <a:endParaRPr lang="en-US" sz="1500"/>
          </a:p>
        </p:txBody>
      </p:sp>
      <p:sp>
        <p:nvSpPr>
          <p:cNvPr id="52" name="Oval 51"/>
          <p:cNvSpPr/>
          <p:nvPr/>
        </p:nvSpPr>
        <p:spPr bwMode="auto">
          <a:xfrm>
            <a:off x="5816598" y="45593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68998" y="495651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54" name="Straight Arrow Connector 53"/>
          <p:cNvCxnSpPr>
            <a:stCxn id="38" idx="0"/>
            <a:endCxn id="44" idx="2"/>
          </p:cNvCxnSpPr>
          <p:nvPr/>
        </p:nvCxnSpPr>
        <p:spPr bwMode="auto">
          <a:xfrm flipV="1">
            <a:off x="4572000" y="4267200"/>
            <a:ext cx="0" cy="241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>
            <a:stCxn id="44" idx="0"/>
            <a:endCxn id="45" idx="2"/>
          </p:cNvCxnSpPr>
          <p:nvPr/>
        </p:nvCxnSpPr>
        <p:spPr bwMode="auto">
          <a:xfrm flipV="1">
            <a:off x="4572000" y="3060700"/>
            <a:ext cx="0" cy="2921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>
            <a:stCxn id="45" idx="3"/>
            <a:endCxn id="48" idx="1"/>
          </p:cNvCxnSpPr>
          <p:nvPr/>
        </p:nvCxnSpPr>
        <p:spPr bwMode="auto">
          <a:xfrm>
            <a:off x="5181600" y="2603500"/>
            <a:ext cx="634999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/>
          <p:cNvCxnSpPr>
            <a:stCxn id="48" idx="2"/>
            <a:endCxn id="50" idx="0"/>
          </p:cNvCxnSpPr>
          <p:nvPr/>
        </p:nvCxnSpPr>
        <p:spPr bwMode="auto">
          <a:xfrm flipH="1">
            <a:off x="6426198" y="3060700"/>
            <a:ext cx="1" cy="3302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/>
          <p:cNvCxnSpPr>
            <a:stCxn id="51" idx="2"/>
            <a:endCxn id="52" idx="0"/>
          </p:cNvCxnSpPr>
          <p:nvPr/>
        </p:nvCxnSpPr>
        <p:spPr bwMode="auto">
          <a:xfrm>
            <a:off x="6426198" y="4231164"/>
            <a:ext cx="0" cy="3281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028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Melakukan reduksi </a:t>
                </a:r>
                <a:r>
                  <a:rPr lang="en-US" i="1"/>
                  <a:t>size frame</a:t>
                </a:r>
                <a:r>
                  <a:rPr lang="en-US"/>
                  <a:t> yang sedang diproses</a:t>
                </a:r>
              </a:p>
              <a:p>
                <a:r>
                  <a:rPr lang="en-US"/>
                  <a:t>Menggunakan </a:t>
                </a:r>
                <a:r>
                  <a:rPr lang="en-US" i="1"/>
                  <a:t>gaussian pyramind</a:t>
                </a:r>
              </a:p>
              <a:p>
                <a:endParaRPr lang="en-US" i="1"/>
              </a:p>
              <a:p>
                <a:pPr marL="0" indent="0">
                  <a:buNone/>
                </a:pPr>
                <a:endParaRPr lang="en-US" i="1"/>
              </a:p>
              <a:p>
                <a:pPr marL="457200" lvl="1" indent="0">
                  <a:buNone/>
                </a:pPr>
                <a:r>
                  <a:rPr lang="en-US"/>
                  <a:t>		</a:t>
                </a:r>
              </a:p>
              <a:p>
                <a:pPr marL="457200" lvl="1" indent="0">
                  <a:buNone/>
                </a:pPr>
                <a:r>
                  <a:rPr lang="en-US" i="1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 −2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−2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i="1"/>
                  <a:t>	</a:t>
                </a:r>
                <a:endParaRPr lang="en-US" i="1" dirty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ED72-7030-452B-A9B1-050FF5B03625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3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686DF-8D1E-4464-BA0A-8A0CD7D80B23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13</a:t>
            </a:fld>
            <a:endParaRPr lang="en-US"/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4572000" cy="3429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68605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7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Menggunakan </a:t>
                </a:r>
                <a:r>
                  <a:rPr lang="en-US" i="1"/>
                  <a:t>Gaussian Mixture Model</a:t>
                </a:r>
                <a:endParaRPr lang="en-US"/>
              </a:p>
              <a:p>
                <a:pPr algn="just"/>
                <a:r>
                  <a:rPr lang="en-US"/>
                  <a:t>Setiap piksel mempunyai K model ( jumlah K berkisar antara 3-5 )</a:t>
                </a:r>
              </a:p>
              <a:p>
                <a:pPr algn="just"/>
                <a:r>
                  <a:rPr lang="en-US"/>
                  <a:t>Setiap pikel mempunyai K nilai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dimana 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 adalah bobot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 adalah rata-rata/</a:t>
                </a:r>
                <a:r>
                  <a:rPr lang="en-US" i="1"/>
                  <a:t>mean</a:t>
                </a:r>
                <a:endParaRPr lang="en-US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adalah standar deviasi</a:t>
                </a:r>
              </a:p>
              <a:p>
                <a:pPr algn="just"/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82B5-82D6-4641-95D4-7C8D49BD67F5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6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Setiap piksel akan dibandingkan nilai piksel dengan </a:t>
                </a:r>
                <a:r>
                  <a:rPr lang="en-US" i="1"/>
                  <a:t>background model</a:t>
                </a:r>
                <a:endParaRPr lang="en-US"/>
              </a:p>
              <a:p>
                <a:r>
                  <a:rPr lang="en-US" i="1"/>
                  <a:t>Background model </a:t>
                </a:r>
                <a:r>
                  <a:rPr lang="en-US"/>
                  <a:t>didapatkan menggunakan persamaan berikut :</a:t>
                </a:r>
              </a:p>
              <a:p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FA68-59A0-4A1C-9436-5F569AF8410E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2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Background model yang cocok ( match ) jika :</a:t>
            </a:r>
          </a:p>
          <a:p>
            <a:pPr marL="742950" lvl="2" indent="-342900">
              <a:buSzPct val="110000"/>
              <a:buFont typeface="Wingdings" panose="05000000000000000000" pitchFamily="2" charset="2"/>
              <a:buChar char="§"/>
            </a:pPr>
            <a:r>
              <a:rPr lang="en-US"/>
              <a:t>Nilai piksel 2.5 kali lebih besar dari probabilitas </a:t>
            </a:r>
            <a:r>
              <a:rPr lang="en-US" i="1"/>
              <a:t>background model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16</a:t>
            </a:fld>
            <a:endParaRPr lang="en-US"/>
          </a:p>
        </p:txBody>
      </p:sp>
      <p:sp>
        <p:nvSpPr>
          <p:cNvPr id="7" name="Isosceles Triangle 18"/>
          <p:cNvSpPr/>
          <p:nvPr/>
        </p:nvSpPr>
        <p:spPr bwMode="auto">
          <a:xfrm>
            <a:off x="1552074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Isosceles Triangle 18"/>
          <p:cNvSpPr/>
          <p:nvPr/>
        </p:nvSpPr>
        <p:spPr bwMode="auto">
          <a:xfrm>
            <a:off x="2532356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Isosceles Triangle 18"/>
          <p:cNvSpPr/>
          <p:nvPr/>
        </p:nvSpPr>
        <p:spPr bwMode="auto">
          <a:xfrm>
            <a:off x="4620315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32356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356" y="3108158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79697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697" y="3108158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67656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656" y="3108158"/>
                <a:ext cx="10771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 bwMode="auto">
          <a:xfrm>
            <a:off x="1520127" y="3108158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1520128" y="5241758"/>
            <a:ext cx="65851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523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E309-C793-4989-82D7-C2485CBF8101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17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22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17127"/>
            <a:ext cx="2286000" cy="1714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308782"/>
            <a:ext cx="2286000" cy="1714500"/>
          </a:xfrm>
          <a:prstGeom prst="rect">
            <a:avLst/>
          </a:prstGeom>
        </p:spPr>
      </p:pic>
      <p:pic>
        <p:nvPicPr>
          <p:cNvPr id="30" name="Content Placeholder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4296082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53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Menggunakan probabilitas distribusi Gaussian</a:t>
                </a:r>
              </a:p>
              <a:p>
                <a:pPr marL="0" indent="0">
                  <a:buNone/>
                </a:pPr>
                <a:endParaRPr lang="en-US"/>
              </a:p>
              <a:p>
                <a:pPr algn="just"/>
                <a:r>
                  <a:rPr lang="en-US"/>
                  <a:t>Setiap nilai R,G,B piksel akan dihitung nilai probabilitas nya. Kemudian menghitung nilai probabilitas suatu piksel menggunakan </a:t>
                </a:r>
                <a:r>
                  <a:rPr lang="en-US" smtClean="0"/>
                  <a:t>persamaan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 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−µ)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57F8-F998-4F3D-B39C-9EDAEA4DC1B3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mtClean="0"/>
                  <a:t>Setelah mendapatkan nilai probabilitas R,G,B dilakukan perhitungan probabilitas piksel menggunakan persamaan berikut.</a:t>
                </a:r>
              </a:p>
              <a:p>
                <a:pPr algn="just"/>
                <a:endParaRPr lang="en-US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∈{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/>
              </a:p>
              <a:p>
                <a:pPr marL="457200" lvl="1" indent="0" algn="just">
                  <a:buNone/>
                </a:pPr>
                <a:endParaRPr lang="en-US"/>
              </a:p>
              <a:p>
                <a:pPr algn="just"/>
                <a:r>
                  <a:rPr lang="en-US"/>
                  <a:t>Nilai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didapatkan dari hasil training warna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58B3-F3D4-4F83-9E09-8BF317FE8290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0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7829-F649-44FC-A89E-F16571E6CF84}" type="datetime3">
              <a:rPr lang="en-US" smtClean="0"/>
              <a:t>9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10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01679-5413-4E26-B3AE-90E92A137804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20</a:t>
            </a:fld>
            <a:endParaRPr lang="en-US"/>
          </a:p>
        </p:txBody>
      </p:sp>
      <p:sp>
        <p:nvSpPr>
          <p:cNvPr id="7" name="Isosceles Triangle 18"/>
          <p:cNvSpPr/>
          <p:nvPr/>
        </p:nvSpPr>
        <p:spPr bwMode="auto">
          <a:xfrm>
            <a:off x="12192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 r="-49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11872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H="1">
            <a:off x="11872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sosceles Triangle 18"/>
          <p:cNvSpPr/>
          <p:nvPr/>
        </p:nvSpPr>
        <p:spPr bwMode="auto">
          <a:xfrm>
            <a:off x="49530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 r="-71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 bwMode="auto">
          <a:xfrm>
            <a:off x="49210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49210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Isosceles Triangle 18"/>
          <p:cNvSpPr/>
          <p:nvPr/>
        </p:nvSpPr>
        <p:spPr bwMode="auto">
          <a:xfrm>
            <a:off x="3276600" y="4476809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𝐵𝑙𝑢𝑒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 bwMode="auto">
          <a:xfrm>
            <a:off x="3244653" y="4019609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 flipH="1">
            <a:off x="3244654" y="6153209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4717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69AA-D1B8-4EE7-B19C-5386CF0843F3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0" y="2231801"/>
            <a:ext cx="2743200" cy="3070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64" y="1904999"/>
            <a:ext cx="2743200" cy="1398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00744" y="3217285"/>
            <a:ext cx="1828800" cy="3516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136676"/>
            <a:ext cx="1590695" cy="30753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2998694"/>
            <a:ext cx="1481164" cy="12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8769-810B-4EE8-8B56-256C93816E55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16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9" y="4289707"/>
            <a:ext cx="2286000" cy="1714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9" y="4304432"/>
            <a:ext cx="2286000" cy="1714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9" y="4304432"/>
            <a:ext cx="2286000" cy="1714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4242"/>
            <a:ext cx="2286000" cy="1714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5897"/>
            <a:ext cx="2286000" cy="1714500"/>
          </a:xfrm>
          <a:prstGeom prst="rect">
            <a:avLst/>
          </a:prstGeom>
        </p:spPr>
      </p:pic>
      <p:pic>
        <p:nvPicPr>
          <p:cNvPr id="21" name="Content Placeholder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1673197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29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Digunakan untuk mendapatkan </a:t>
            </a:r>
            <a:r>
              <a:rPr lang="en-US" i="1"/>
              <a:t>region api</a:t>
            </a:r>
            <a:endParaRPr lang="en-US"/>
          </a:p>
          <a:p>
            <a:pPr algn="just"/>
            <a:r>
              <a:rPr lang="en-US"/>
              <a:t>Inisialisasi </a:t>
            </a:r>
            <a:r>
              <a:rPr lang="en-US" i="1"/>
              <a:t>seed</a:t>
            </a:r>
            <a:r>
              <a:rPr lang="en-US"/>
              <a:t> didapatkan dari kandidat piksel api yang dihasilkan pada tahap deteksi warna piksel</a:t>
            </a:r>
          </a:p>
          <a:p>
            <a:pPr algn="just"/>
            <a:r>
              <a:rPr lang="en-US"/>
              <a:t>Tingkat homogen piksel dilihat dari probabilitas warna piksel </a:t>
            </a:r>
            <a:r>
              <a:rPr lang="en-US" smtClean="0"/>
              <a:t>tetangga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492E8-3FBB-4ED3-BA4A-C6DB69F50802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8769-810B-4EE8-8B56-256C93816E55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24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6" y="1686875"/>
            <a:ext cx="2286000" cy="1714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16" y="1701600"/>
            <a:ext cx="2286000" cy="1714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6" y="1701600"/>
            <a:ext cx="2286000" cy="1714500"/>
          </a:xfrm>
          <a:prstGeom prst="rect">
            <a:avLst/>
          </a:prstGeom>
        </p:spPr>
      </p:pic>
      <p:pic>
        <p:nvPicPr>
          <p:cNvPr id="27" name="Content Placeholder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9" y="4289703"/>
            <a:ext cx="2286000" cy="1714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9" y="4304428"/>
            <a:ext cx="2286000" cy="1714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9" y="4304428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0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PERHITUNGAN LUASAN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Digunakan untuk menghilangkan </a:t>
            </a:r>
            <a:r>
              <a:rPr lang="en-US" smtClean="0"/>
              <a:t>noise</a:t>
            </a:r>
          </a:p>
          <a:p>
            <a:endParaRPr lang="en-US"/>
          </a:p>
          <a:p>
            <a:r>
              <a:rPr lang="en-US"/>
              <a:t>Menggunakan luasan yang didapatkan pada proses region </a:t>
            </a:r>
            <a:r>
              <a:rPr lang="en-US" smtClean="0"/>
              <a:t>growing</a:t>
            </a:r>
          </a:p>
          <a:p>
            <a:endParaRPr lang="en-US"/>
          </a:p>
          <a:p>
            <a:r>
              <a:rPr lang="en-US"/>
              <a:t>Jika luasan region &gt; 1% total piksel frame diangga api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9FB3-9960-442F-8900-F8A5FB886B50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3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PERHITUNGAN LUASAN REGION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066-8686-4FC0-A863-9ABB3358F765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10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  <p:pic>
        <p:nvPicPr>
          <p:cNvPr id="13" name="Content Placeholder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063" y="4289703"/>
            <a:ext cx="2286000" cy="1714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63" y="4304428"/>
            <a:ext cx="2286000" cy="1714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3" y="4304428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1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FC1D2-E6C2-4C4E-A924-1C0E2017057F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27</a:t>
            </a:fld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675482" y="145095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>
                <a:latin typeface="Trebuchet MS" panose="020B0603020202020204" pitchFamily="34" charset="0"/>
              </a:rPr>
              <a:t>MULAI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27" idx="6"/>
            <a:endCxn id="30" idx="1"/>
          </p:cNvCxnSpPr>
          <p:nvPr/>
        </p:nvCxnSpPr>
        <p:spPr bwMode="auto">
          <a:xfrm>
            <a:off x="1894682" y="2016107"/>
            <a:ext cx="340518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644507"/>
            <a:ext cx="3657600" cy="2743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330307"/>
            <a:ext cx="1828800" cy="13716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30" idx="3"/>
            <a:endCxn id="31" idx="1"/>
          </p:cNvCxnSpPr>
          <p:nvPr/>
        </p:nvCxnSpPr>
        <p:spPr bwMode="auto">
          <a:xfrm>
            <a:off x="5892800" y="2016107"/>
            <a:ext cx="6985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597440"/>
            <a:ext cx="1828800" cy="1371600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31" idx="2"/>
            <a:endCxn id="33" idx="0"/>
          </p:cNvCxnSpPr>
          <p:nvPr/>
        </p:nvCxnSpPr>
        <p:spPr bwMode="auto">
          <a:xfrm>
            <a:off x="7505700" y="2701907"/>
            <a:ext cx="12700" cy="89553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75" y="3597440"/>
            <a:ext cx="1828800" cy="1371600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33" idx="1"/>
            <a:endCxn id="35" idx="3"/>
          </p:cNvCxnSpPr>
          <p:nvPr/>
        </p:nvCxnSpPr>
        <p:spPr bwMode="auto">
          <a:xfrm flipH="1">
            <a:off x="6251575" y="428324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3597440"/>
            <a:ext cx="1828800" cy="1371600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35" idx="1"/>
            <a:endCxn id="37" idx="3"/>
          </p:cNvCxnSpPr>
          <p:nvPr/>
        </p:nvCxnSpPr>
        <p:spPr bwMode="auto">
          <a:xfrm flipH="1">
            <a:off x="4070350" y="428324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597440"/>
            <a:ext cx="1828800" cy="13716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37" idx="1"/>
            <a:endCxn id="39" idx="3"/>
          </p:cNvCxnSpPr>
          <p:nvPr/>
        </p:nvCxnSpPr>
        <p:spPr bwMode="auto">
          <a:xfrm flipH="1">
            <a:off x="1981200" y="4283240"/>
            <a:ext cx="26035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Oval 40"/>
          <p:cNvSpPr/>
          <p:nvPr/>
        </p:nvSpPr>
        <p:spPr bwMode="auto">
          <a:xfrm>
            <a:off x="457200" y="527384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43" name="Straight Arrow Connector 42"/>
          <p:cNvCxnSpPr>
            <a:stCxn id="39" idx="2"/>
            <a:endCxn id="41" idx="0"/>
          </p:cNvCxnSpPr>
          <p:nvPr/>
        </p:nvCxnSpPr>
        <p:spPr bwMode="auto">
          <a:xfrm>
            <a:off x="1066800" y="4969040"/>
            <a:ext cx="0" cy="3048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2836862" y="135976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MASUKAN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98106" y="5424752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DETEKSI WARNA PIKSEL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85541" y="5121440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REGION GROWING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79331" y="5187767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DETEKSI GERAK</a:t>
            </a:r>
            <a:endParaRPr lang="en-US" sz="20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83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PROSES UTAMA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AEEF0-FB6D-472D-B233-C9B752BD9B55}" type="datetime3">
              <a:rPr lang="en-US" smtClean="0"/>
              <a:t>9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28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Diamond 13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15" name="Straight Arrow Connector 14"/>
          <p:cNvCxnSpPr>
            <a:stCxn id="12" idx="0"/>
            <a:endCxn id="14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ounded Rectangle 15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17" name="Parallelogram 16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4" idx="0"/>
            <a:endCxn id="16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16" idx="3"/>
            <a:endCxn id="17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17" idx="4"/>
            <a:endCxn id="18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14" idx="3"/>
            <a:endCxn id="17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</a:t>
            </a:r>
            <a:r>
              <a:rPr lang="en-US" smtClean="0"/>
              <a:t> VERIFIKASI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BD59-D230-462A-8529-4A6FBA55EE43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29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MULAI</a:t>
            </a: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FRAME,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KANDIDAT </a:t>
            </a: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PIKSEL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EKSTRAKSI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FITUR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SUPPORT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VECTOR </a:t>
            </a: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MACHINES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12" idx="0"/>
            <a:endCxn id="19" idx="2"/>
          </p:cNvCxnSpPr>
          <p:nvPr/>
        </p:nvCxnSpPr>
        <p:spPr bwMode="auto">
          <a:xfrm flipV="1">
            <a:off x="4572000" y="4174183"/>
            <a:ext cx="1" cy="33431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Diamond 18"/>
          <p:cNvSpPr/>
          <p:nvPr/>
        </p:nvSpPr>
        <p:spPr bwMode="auto">
          <a:xfrm>
            <a:off x="3962401" y="3280827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API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3962401" y="2015183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MENANDAI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REGION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 bwMode="auto">
          <a:xfrm>
            <a:off x="5816600" y="3308404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22" name="Straight Arrow Connector 21"/>
          <p:cNvCxnSpPr>
            <a:stCxn id="19" idx="0"/>
            <a:endCxn id="20" idx="2"/>
          </p:cNvCxnSpPr>
          <p:nvPr/>
        </p:nvCxnSpPr>
        <p:spPr bwMode="auto">
          <a:xfrm flipV="1">
            <a:off x="4572001" y="2929583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20" idx="3"/>
            <a:endCxn id="21" idx="0"/>
          </p:cNvCxnSpPr>
          <p:nvPr/>
        </p:nvCxnSpPr>
        <p:spPr bwMode="auto">
          <a:xfrm>
            <a:off x="5181601" y="2472383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4267201" y="300245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7" name="Straight Arrow Connector 26"/>
          <p:cNvCxnSpPr>
            <a:stCxn id="19" idx="3"/>
            <a:endCxn id="21" idx="5"/>
          </p:cNvCxnSpPr>
          <p:nvPr/>
        </p:nvCxnSpPr>
        <p:spPr bwMode="auto">
          <a:xfrm flipV="1">
            <a:off x="5181601" y="3727504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800601" y="331928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816599" y="4476751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32" name="Straight Arrow Connector 31"/>
          <p:cNvCxnSpPr>
            <a:stCxn id="21" idx="4"/>
            <a:endCxn id="30" idx="0"/>
          </p:cNvCxnSpPr>
          <p:nvPr/>
        </p:nvCxnSpPr>
        <p:spPr bwMode="auto">
          <a:xfrm flipH="1">
            <a:off x="6426199" y="4146604"/>
            <a:ext cx="1" cy="330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3608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LATAR BELAKANG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US"/>
              <a:t>Sensor api biasa  yang sering digunakan lambat dalam mendeteksi api, menunggu partikel menyentuh </a:t>
            </a:r>
            <a:r>
              <a:rPr lang="en-US" smtClean="0"/>
              <a:t>sensor</a:t>
            </a:r>
          </a:p>
          <a:p>
            <a:pPr marL="0" lvl="0" indent="0" algn="just">
              <a:buNone/>
            </a:pPr>
            <a:endParaRPr lang="en-US" smtClean="0"/>
          </a:p>
          <a:p>
            <a:pPr lvl="0" algn="just"/>
            <a:r>
              <a:rPr lang="en-US" smtClean="0"/>
              <a:t>Sensor </a:t>
            </a:r>
            <a:r>
              <a:rPr lang="en-US"/>
              <a:t>biasa sulit untuk mendeteksi api diluar ruangan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Pemanfaatan kamera CCTV pada gedung-gedung, sehingga tidak perlu memasang alat pendeteksi api</a:t>
            </a:r>
          </a:p>
          <a:p>
            <a:pPr lvl="0" algn="just"/>
            <a:endParaRPr lang="en-US"/>
          </a:p>
          <a:p>
            <a:pPr lvl="0" algn="just"/>
            <a:endParaRPr lang="en-US"/>
          </a:p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CB452-6DAD-4FE5-A11D-81CF1CCD1609}" type="datetime3">
              <a:rPr lang="en-US" smtClean="0"/>
              <a:t>9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7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Menggunakan wavelet daubachies 4</a:t>
            </a:r>
          </a:p>
          <a:p>
            <a:r>
              <a:rPr lang="en-US"/>
              <a:t>Melakukan filter high pass dan low pass terhadap baris, selanjutnya terhadap kolom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6A6E-BBDF-4CB1-83B6-8138C11D9DDC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F:\KULIAH\TA\bukuTA\source\wavel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90" y="3048000"/>
            <a:ext cx="7249318" cy="2743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09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20C8-48D8-4C4A-A6E3-22E5EF85D11A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31</a:t>
            </a:fld>
            <a:endParaRPr lang="en-US"/>
          </a:p>
        </p:txBody>
      </p:sp>
      <p:pic>
        <p:nvPicPr>
          <p:cNvPr id="3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8" y="1962160"/>
            <a:ext cx="2743200" cy="2057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49" y="590560"/>
            <a:ext cx="1533525" cy="2286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24" y="3375851"/>
            <a:ext cx="1533525" cy="2286000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 bwMode="auto">
          <a:xfrm flipV="1">
            <a:off x="3423738" y="1733560"/>
            <a:ext cx="1014411" cy="1257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>
            <a:stCxn id="39" idx="3"/>
            <a:endCxn id="41" idx="1"/>
          </p:cNvCxnSpPr>
          <p:nvPr/>
        </p:nvCxnSpPr>
        <p:spPr bwMode="auto">
          <a:xfrm>
            <a:off x="3423738" y="2990860"/>
            <a:ext cx="1004886" cy="152799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085" y="508122"/>
            <a:ext cx="1533525" cy="11620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382" y="1828810"/>
            <a:ext cx="1533525" cy="1162050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40" idx="3"/>
            <a:endCxn id="44" idx="1"/>
          </p:cNvCxnSpPr>
          <p:nvPr/>
        </p:nvCxnSpPr>
        <p:spPr bwMode="auto">
          <a:xfrm flipV="1">
            <a:off x="5971674" y="1089147"/>
            <a:ext cx="1014411" cy="6444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>
            <a:stCxn id="40" idx="3"/>
            <a:endCxn id="45" idx="1"/>
          </p:cNvCxnSpPr>
          <p:nvPr/>
        </p:nvCxnSpPr>
        <p:spPr bwMode="auto">
          <a:xfrm>
            <a:off x="5971674" y="1733560"/>
            <a:ext cx="1001708" cy="6762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05" y="3375851"/>
            <a:ext cx="1533525" cy="116205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05" y="4696539"/>
            <a:ext cx="1533525" cy="1162050"/>
          </a:xfrm>
          <a:prstGeom prst="rect">
            <a:avLst/>
          </a:prstGeom>
        </p:spPr>
      </p:pic>
      <p:cxnSp>
        <p:nvCxnSpPr>
          <p:cNvPr id="50" name="Straight Arrow Connector 49"/>
          <p:cNvCxnSpPr>
            <a:stCxn id="41" idx="3"/>
            <a:endCxn id="48" idx="1"/>
          </p:cNvCxnSpPr>
          <p:nvPr/>
        </p:nvCxnSpPr>
        <p:spPr bwMode="auto">
          <a:xfrm flipV="1">
            <a:off x="5962149" y="3956876"/>
            <a:ext cx="1084256" cy="5619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>
            <a:stCxn id="41" idx="3"/>
            <a:endCxn id="49" idx="1"/>
          </p:cNvCxnSpPr>
          <p:nvPr/>
        </p:nvCxnSpPr>
        <p:spPr bwMode="auto">
          <a:xfrm>
            <a:off x="5962149" y="4518851"/>
            <a:ext cx="1084256" cy="7587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0871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Citra yang dilakukan wavelet sebanyak 10 buah, yaitu frame yang sedang diproses dan 9 citra sebelumnya secara berututan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List piksel yang lolos tahap preprocessing akan dihitung nilai wavelet koordinat piksel tersebut menggunakan persamaan. </a:t>
                </a:r>
              </a:p>
              <a:p>
                <a:pPr marL="457200" lvl="1" indent="0" algn="just">
                  <a:buNone/>
                </a:pPr>
                <a:endParaRPr lang="en-US" i="1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didapat dari ekstraksi fitur sebanyak sepuluh buah</a:t>
                </a:r>
              </a:p>
              <a:p>
                <a:pPr algn="just"/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4613-1A3E-4CF3-AF17-1F39D2AB75E1}" type="datetime3">
              <a:rPr lang="en-US" smtClean="0"/>
              <a:t>9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Nilai fitur dilakukan normalisasi menggunakan normalisasi min max. 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min &amp; max didapatkan dari 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min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max setiap frame</a:t>
                </a:r>
              </a:p>
              <a:p>
                <a:pPr algn="just"/>
                <a:endParaRPr lang="en-US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fitur disorting secara ascending</a:t>
                </a:r>
              </a:p>
              <a:p>
                <a:pPr marL="0" indent="0" algn="just">
                  <a:buNone/>
                </a:pPr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0F39-F37F-41EF-B453-76DC56AD8194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2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Klasifikasi untuk melakukan verifikasi terhadap piksel api dari data fitur yang </a:t>
            </a:r>
            <a:r>
              <a:rPr lang="en-US" smtClean="0"/>
              <a:t>didapatkan</a:t>
            </a: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18A3F-4A8D-449B-9492-74536CF0DDBB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34</a:t>
            </a:fld>
            <a:endParaRPr lang="en-US"/>
          </a:p>
        </p:txBody>
      </p:sp>
      <p:sp>
        <p:nvSpPr>
          <p:cNvPr id="17" name="Rounded Rectangle 16"/>
          <p:cNvSpPr/>
          <p:nvPr/>
        </p:nvSpPr>
        <p:spPr bwMode="auto">
          <a:xfrm>
            <a:off x="9144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Vektor Fitur Training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60960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Vektor Fitur Testing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914400" y="422275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Training SVM Model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3771900" y="4222750"/>
            <a:ext cx="17907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SVM Model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6096000" y="3914775"/>
            <a:ext cx="2438400" cy="122555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500" smtClean="0">
              <a:latin typeface="Trebuchet MS" panose="020B0603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Klasifikasi Piksel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>
                <a:latin typeface="Trebuchet MS" panose="020B0603020202020204" pitchFamily="34" charset="0"/>
              </a:rPr>
              <a:t>b</a:t>
            </a:r>
            <a:r>
              <a:rPr lang="en-US" sz="1500" smtClean="0">
                <a:latin typeface="Trebuchet MS" panose="020B0603020202020204" pitchFamily="34" charset="0"/>
              </a:rPr>
              <a:t>erdasarkan SVM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2" name="Straight Arrow Connector 21"/>
          <p:cNvCxnSpPr>
            <a:stCxn id="17" idx="2"/>
            <a:endCxn id="19" idx="0"/>
          </p:cNvCxnSpPr>
          <p:nvPr/>
        </p:nvCxnSpPr>
        <p:spPr bwMode="auto">
          <a:xfrm>
            <a:off x="2133600" y="3035300"/>
            <a:ext cx="0" cy="118745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19" idx="3"/>
            <a:endCxn id="20" idx="1"/>
          </p:cNvCxnSpPr>
          <p:nvPr/>
        </p:nvCxnSpPr>
        <p:spPr bwMode="auto">
          <a:xfrm>
            <a:off x="3352800" y="4527550"/>
            <a:ext cx="4191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18" idx="2"/>
            <a:endCxn id="21" idx="0"/>
          </p:cNvCxnSpPr>
          <p:nvPr/>
        </p:nvCxnSpPr>
        <p:spPr bwMode="auto">
          <a:xfrm>
            <a:off x="7315200" y="3035300"/>
            <a:ext cx="0" cy="8794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022850"/>
            <a:ext cx="1828800" cy="137160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1" idx="2"/>
            <a:endCxn id="25" idx="3"/>
          </p:cNvCxnSpPr>
          <p:nvPr/>
        </p:nvCxnSpPr>
        <p:spPr bwMode="auto">
          <a:xfrm rot="5400000">
            <a:off x="6154738" y="4548187"/>
            <a:ext cx="568325" cy="1752600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5562600" y="4527550"/>
            <a:ext cx="5334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7033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MENANDAI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Piksel-piksel yang lolos verifikasi akan ditandari sebagai piksel api.</a:t>
                </a:r>
              </a:p>
              <a:p>
                <a:r>
                  <a:rPr lang="en-US"/>
                  <a:t>Digunakan titik ekstrim piksel api, yaitu 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C5E-DD4C-4D71-85BF-A73B6225ACB1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853" y="3019926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5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4CF40-4443-47C5-AAE7-3F1685A54483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36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675482" y="151111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MULAI</a:t>
            </a:r>
          </a:p>
        </p:txBody>
      </p:sp>
      <p:cxnSp>
        <p:nvCxnSpPr>
          <p:cNvPr id="9" name="Straight Arrow Connector 8"/>
          <p:cNvCxnSpPr>
            <a:stCxn id="7" idx="6"/>
            <a:endCxn id="10" idx="1"/>
          </p:cNvCxnSpPr>
          <p:nvPr/>
        </p:nvCxnSpPr>
        <p:spPr bwMode="auto">
          <a:xfrm>
            <a:off x="1894682" y="2076267"/>
            <a:ext cx="518318" cy="62507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015545"/>
            <a:ext cx="18288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37" y="486506"/>
            <a:ext cx="1828800" cy="13716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7" idx="6"/>
            <a:endCxn id="11" idx="1"/>
          </p:cNvCxnSpPr>
          <p:nvPr/>
        </p:nvCxnSpPr>
        <p:spPr bwMode="auto">
          <a:xfrm flipV="1">
            <a:off x="1894682" y="1172306"/>
            <a:ext cx="526255" cy="9039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273050"/>
            <a:ext cx="1533525" cy="11620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12" y="273050"/>
            <a:ext cx="1533525" cy="1162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1466667"/>
            <a:ext cx="1533525" cy="1162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1466667"/>
            <a:ext cx="1533525" cy="116205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 bwMode="auto">
          <a:xfrm>
            <a:off x="630635" y="4478684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1" idx="3"/>
          </p:cNvCxnSpPr>
          <p:nvPr/>
        </p:nvCxnSpPr>
        <p:spPr bwMode="auto">
          <a:xfrm>
            <a:off x="4249737" y="1172306"/>
            <a:ext cx="855663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ounded Rectangle 19"/>
          <p:cNvSpPr/>
          <p:nvPr/>
        </p:nvSpPr>
        <p:spPr bwMode="auto">
          <a:xfrm>
            <a:off x="5791200" y="3100754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Ekstraksi Fitur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1" name="Straight Arrow Connector 20"/>
          <p:cNvCxnSpPr>
            <a:stCxn id="10" idx="3"/>
            <a:endCxn id="20" idx="1"/>
          </p:cNvCxnSpPr>
          <p:nvPr/>
        </p:nvCxnSpPr>
        <p:spPr bwMode="auto">
          <a:xfrm>
            <a:off x="4241800" y="2701345"/>
            <a:ext cx="1549400" cy="7042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endCxn id="20" idx="0"/>
          </p:cNvCxnSpPr>
          <p:nvPr/>
        </p:nvCxnSpPr>
        <p:spPr bwMode="auto">
          <a:xfrm>
            <a:off x="7010400" y="2701345"/>
            <a:ext cx="0" cy="3994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1888331" y="3447867"/>
            <a:ext cx="28781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>
                <a:latin typeface="Trebuchet MS" panose="020B0603020202020204" pitchFamily="34" charset="0"/>
              </a:rPr>
              <a:t>DATA MASUKAN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5791200" y="47244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SVM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5" name="Straight Arrow Connector 24"/>
          <p:cNvCxnSpPr>
            <a:stCxn id="20" idx="2"/>
            <a:endCxn id="24" idx="0"/>
          </p:cNvCxnSpPr>
          <p:nvPr/>
        </p:nvCxnSpPr>
        <p:spPr bwMode="auto">
          <a:xfrm>
            <a:off x="7010400" y="3710354"/>
            <a:ext cx="0" cy="101404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010780"/>
            <a:ext cx="2743200" cy="2057400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24" idx="1"/>
            <a:endCxn id="26" idx="3"/>
          </p:cNvCxnSpPr>
          <p:nvPr/>
        </p:nvCxnSpPr>
        <p:spPr bwMode="auto">
          <a:xfrm flipH="1">
            <a:off x="5105400" y="5029200"/>
            <a:ext cx="685800" cy="10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26" idx="1"/>
            <a:endCxn id="17" idx="6"/>
          </p:cNvCxnSpPr>
          <p:nvPr/>
        </p:nvCxnSpPr>
        <p:spPr bwMode="auto">
          <a:xfrm flipH="1">
            <a:off x="1849835" y="5039480"/>
            <a:ext cx="512365" cy="435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6793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971F5-AD90-4D9D-AB5C-BBC17737F575}" type="datetime3">
              <a:rPr lang="en-US" smtClean="0"/>
              <a:t>9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37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2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YANG DIGUNAKAN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5726D-A17F-4F74-B278-1E7FF6883766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38</a:t>
            </a:fld>
            <a:endParaRPr lang="en-US"/>
          </a:p>
        </p:txBody>
      </p:sp>
      <p:pic>
        <p:nvPicPr>
          <p:cNvPr id="7" name="Content Placeholder 2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75482" y="1600200"/>
            <a:ext cx="2286000" cy="1828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197600" y="1600200"/>
            <a:ext cx="2286000" cy="18288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423841" y="1600200"/>
            <a:ext cx="2286000" cy="18288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683023" y="3585844"/>
            <a:ext cx="2286000" cy="182880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/>
          <a:stretch>
            <a:fillRect/>
          </a:stretch>
        </p:blipFill>
        <p:spPr>
          <a:xfrm>
            <a:off x="3423841" y="3594099"/>
            <a:ext cx="2286000" cy="182880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7"/>
          <a:stretch>
            <a:fillRect/>
          </a:stretch>
        </p:blipFill>
        <p:spPr>
          <a:xfrm>
            <a:off x="6197600" y="3594098"/>
            <a:ext cx="2286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5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PARAMETER KEBENARAN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True Positif</a:t>
            </a:r>
          </a:p>
          <a:p>
            <a:endParaRPr lang="en-US"/>
          </a:p>
          <a:p>
            <a:r>
              <a:rPr lang="en-US" smtClean="0"/>
              <a:t>False Positif</a:t>
            </a:r>
          </a:p>
          <a:p>
            <a:endParaRPr lang="en-US"/>
          </a:p>
          <a:p>
            <a:r>
              <a:rPr lang="en-US" smtClean="0"/>
              <a:t>Missing Rate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2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RUMUSAN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Bagaimana melakukan deteksi gerak setiap frame ? </a:t>
            </a:r>
          </a:p>
          <a:p>
            <a:pPr lvl="0"/>
            <a:endParaRPr lang="en-US"/>
          </a:p>
          <a:p>
            <a:pPr lvl="0"/>
            <a:r>
              <a:rPr lang="en-US"/>
              <a:t>Bagaimana melakukan deteksi warna api setiap piksel ?</a:t>
            </a:r>
          </a:p>
          <a:p>
            <a:pPr lvl="0"/>
            <a:endParaRPr lang="en-US"/>
          </a:p>
          <a:p>
            <a:pPr lvl="0"/>
            <a:r>
              <a:rPr lang="en-US"/>
              <a:t>Bagaimana menghilangkan noise setiap region ?</a:t>
            </a:r>
          </a:p>
          <a:p>
            <a:pPr lvl="0"/>
            <a:endParaRPr lang="en-US"/>
          </a:p>
          <a:p>
            <a:pPr lvl="0"/>
            <a:r>
              <a:rPr lang="en-US"/>
              <a:t>Bagaimana meakukan verifikasi piksel api ?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1ED4-A030-45F2-98F9-9F8AB68E43F1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4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:r>
                  <a:rPr lang="en-US" i="1"/>
                  <a:t>Threshold </a:t>
                </a:r>
                <a:r>
                  <a:rPr lang="en-US"/>
                  <a:t>warna piksel api</a:t>
                </a:r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-7</a:t>
                </a:r>
                <a:endParaRPr lang="en-US"/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-8</a:t>
                </a:r>
                <a:endParaRPr lang="en-US"/>
              </a:p>
              <a:p>
                <a:pPr lvl="1"/>
                <a:r>
                  <a:rPr lang="en-US"/>
                  <a:t>5 x 10</a:t>
                </a:r>
                <a:r>
                  <a:rPr lang="en-US" baseline="30000"/>
                  <a:t>-9</a:t>
                </a:r>
                <a:endParaRPr lang="en-US"/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-9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/>
              </a:p>
              <a:p>
                <a:r>
                  <a:rPr lang="en-US"/>
                  <a:t>Kernel = RBF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E35F-E06C-487E-95FF-07F932484B25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1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9E3D-8CBE-4A10-9831-191AD4BE5388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43495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1224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A318-7F26-4D9B-A6D1-D7666D546635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989653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9130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4618-5DC2-4D32-A8FF-5A7B172CE662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05761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838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DD114-101C-458B-9045-9DD35B9A647F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444222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5358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</a:t>
            </a:r>
            <a:r>
              <a:rPr lang="en-US" i="1"/>
              <a:t>threshold = </a:t>
            </a:r>
            <a:r>
              <a:rPr lang="en-US"/>
              <a:t>5 x 10</a:t>
            </a:r>
            <a:r>
              <a:rPr lang="en-US" baseline="30000"/>
              <a:t>-9</a:t>
            </a: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D4B8-15D7-4FCB-AFDF-9C1B4D80F6DB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278223"/>
              </p:ext>
            </p:extLst>
          </p:nvPr>
        </p:nvGraphicFramePr>
        <p:xfrm>
          <a:off x="1079500" y="2882900"/>
          <a:ext cx="7315200" cy="1955800"/>
        </p:xfrm>
        <a:graphic>
          <a:graphicData uri="http://schemas.openxmlformats.org/drawingml/2006/table">
            <a:tbl>
              <a:tblPr firstRow="1" bandRow="1"/>
              <a:tblGrid>
                <a:gridCol w="1828800"/>
                <a:gridCol w="1828800"/>
                <a:gridCol w="1828800"/>
                <a:gridCol w="1828800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i="1" smtClean="0">
                          <a:solidFill>
                            <a:srgbClr val="000000"/>
                          </a:solidFill>
                        </a:rPr>
                        <a:t>Threshold</a:t>
                      </a:r>
                      <a:endParaRPr lang="en-US" b="0" i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-7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75.15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24.61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-8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93.96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5.71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5 x 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  <a:endParaRPr lang="en-US" sz="200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95.56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1.58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76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i="1"/>
                  <a:t> </a:t>
                </a:r>
                <a:r>
                  <a:rPr lang="en-US"/>
                  <a:t>pada </a:t>
                </a:r>
                <a:r>
                  <a:rPr lang="en-US" smtClean="0"/>
                  <a:t>klasifikasi</a:t>
                </a:r>
              </a:p>
              <a:p>
                <a:pPr lvl="1"/>
                <a:r>
                  <a:rPr lang="en-US"/>
                  <a:t>1</a:t>
                </a:r>
              </a:p>
              <a:p>
                <a:pPr lvl="1"/>
                <a:r>
                  <a:rPr lang="en-US"/>
                  <a:t>3.5</a:t>
                </a:r>
              </a:p>
              <a:p>
                <a:pPr lvl="1"/>
                <a:r>
                  <a:rPr lang="en-US"/>
                  <a:t>5</a:t>
                </a:r>
              </a:p>
              <a:p>
                <a:pPr lvl="1"/>
                <a:r>
                  <a:rPr lang="en-US" smtClean="0"/>
                  <a:t>7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:r>
                  <a:rPr lang="en-US"/>
                  <a:t>Kernel = RBF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A7FD-0225-46E3-9A4D-F753CE0E20A1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4BF4-BCDE-41BB-A44E-744E5473EE59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2372283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9425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3EC4-A59C-4FCB-982F-0C78AC25C630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74154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1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27521-6B70-4F5A-BDEF-2E658FF81ED5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033056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2216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BATASAN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Implementasi dilakukan dengan bahasa pemrograman </a:t>
            </a:r>
            <a:r>
              <a:rPr lang="en-US" smtClean="0"/>
              <a:t>Python</a:t>
            </a:r>
            <a:endParaRPr lang="en-US"/>
          </a:p>
          <a:p>
            <a:pPr lvl="0" algn="just"/>
            <a:endParaRPr lang="en-US"/>
          </a:p>
          <a:p>
            <a:pPr lvl="0" algn="just"/>
            <a:r>
              <a:rPr lang="en-US"/>
              <a:t>Jumlah piksel objek api yang dideteksi lebih besar dari 1% dari luas piksel frame</a:t>
            </a:r>
          </a:p>
          <a:p>
            <a:pPr lvl="0" algn="just"/>
            <a:endParaRPr lang="en-US" i="1"/>
          </a:p>
          <a:p>
            <a:pPr lvl="0" algn="just"/>
            <a:r>
              <a:rPr lang="en-US"/>
              <a:t>Data yang digunakan adalah data video dengan panjang video 6-16 detik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Data video memiliki ukuran 240 x 320 piksel dengan </a:t>
            </a:r>
            <a:r>
              <a:rPr lang="en-US" i="1"/>
              <a:t>channel</a:t>
            </a:r>
            <a:r>
              <a:rPr lang="en-US"/>
              <a:t> R,G,B</a:t>
            </a:r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17E2-BA05-4226-940D-3A4875141519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4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C8FDC-2DE5-4961-8790-0E60FE7EA6EF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539861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089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/>
                  <a:t>Akurasi terbaik yang didapatkan ketika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7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18208-8022-49BC-BFEC-1B441401507E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0" y="2356011"/>
            <a:ext cx="7340220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5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Kernel pada klasifikasi</a:t>
                </a:r>
              </a:p>
              <a:p>
                <a:pPr lvl="1"/>
                <a:r>
                  <a:rPr lang="en-US" i="1"/>
                  <a:t>Polynomial 2</a:t>
                </a:r>
              </a:p>
              <a:p>
                <a:pPr lvl="1"/>
                <a:r>
                  <a:rPr lang="en-US" i="1"/>
                  <a:t>Polynomial 3</a:t>
                </a:r>
              </a:p>
              <a:p>
                <a:pPr lvl="1"/>
                <a:r>
                  <a:rPr lang="en-US" smtClean="0"/>
                  <a:t>RBF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</a:t>
                </a:r>
                <a:r>
                  <a:rPr lang="en-US" smtClean="0"/>
                  <a:t>5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D251-1C85-4766-9149-C8FEE184291D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2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1544-6E22-4451-AEA5-48363B1B8B8B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346845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4022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3E06-62D6-4D79-A77D-214DBBFEFB2F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821027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688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FB5-23D3-41B6-8E7C-20B82201A0CE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15877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097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3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Kernel yang digunakan adalah </a:t>
            </a:r>
            <a:r>
              <a:rPr lang="en-US" smtClean="0"/>
              <a:t>RBF</a:t>
            </a:r>
          </a:p>
          <a:p>
            <a:pPr marL="228600" lvl="1">
              <a:spcBef>
                <a:spcPts val="1000"/>
              </a:spcBef>
            </a:pPr>
            <a:endParaRPr lang="en-US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6A1C-D0F9-4E19-B91F-DFD4318428EA}" type="datetime3">
              <a:rPr lang="en-US" smtClean="0"/>
              <a:t>9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90" y="2554148"/>
            <a:ext cx="7340220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8997-93BA-45F8-B7E4-E5AAD5A3F507}" type="datetime3">
              <a:rPr lang="en-US" smtClean="0"/>
              <a:t>9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57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0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KESIMPULAN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Metode deteksi api menggunakan gaussian mixture model mendeteksi piksel-piksel yang bergerak dengan baik</a:t>
            </a:r>
            <a:r>
              <a:rPr lang="en-US" smtClean="0"/>
              <a:t>.</a:t>
            </a:r>
          </a:p>
          <a:p>
            <a:pPr algn="just"/>
            <a:endParaRPr lang="en-US" smtClean="0"/>
          </a:p>
          <a:p>
            <a:pPr algn="just"/>
            <a:r>
              <a:rPr lang="en-US"/>
              <a:t>Deteksi warna menyaring piksel-piksel yang tidak masuk kedalam range warna api dapat menyaring piksel-piksel yang tidak termasuk piksel api dengan baik</a:t>
            </a:r>
            <a:r>
              <a:rPr lang="en-US" smtClean="0"/>
              <a:t>.</a:t>
            </a:r>
          </a:p>
          <a:p>
            <a:pPr algn="just"/>
            <a:endParaRPr lang="en-US" smtClean="0"/>
          </a:p>
          <a:p>
            <a:pPr marL="228600" lvl="1" algn="just">
              <a:spcBef>
                <a:spcPts val="1000"/>
              </a:spcBef>
            </a:pPr>
            <a:r>
              <a:rPr lang="en-US"/>
              <a:t>Metode perhitungan luasan region dapat menghilangkan noise </a:t>
            </a:r>
            <a:r>
              <a:rPr lang="en-US" smtClean="0"/>
              <a:t>dengan baik.</a:t>
            </a:r>
            <a:endParaRPr lang="en-US"/>
          </a:p>
          <a:p>
            <a:pPr algn="just"/>
            <a:endParaRPr lang="en-US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algn="just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1208-A558-4E3D-90A6-1D1FA8E7A95A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KESIMPULAN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Penggunaan kernel pada klasifikasi mempengaruhi hasil dari verifikasi piksel.</a:t>
            </a:r>
            <a:endParaRPr lang="en-US" smtClean="0"/>
          </a:p>
          <a:p>
            <a:pPr algn="just"/>
            <a:endParaRPr lang="en-US" smtClean="0"/>
          </a:p>
          <a:p>
            <a:pPr algn="just"/>
            <a:r>
              <a:rPr lang="en-US"/>
              <a:t>Hasil terbaik pada uji coba adalah menggunakan nilai threshold = 5 x 10-9 dan nilai C = 7. Menghasilkan nilai true positif sebesar 95.96, false positif sebesar 0.48 dan missing rate sebesar 3.56</a:t>
            </a:r>
            <a:r>
              <a:rPr lang="en-US" smtClean="0"/>
              <a:t>.</a:t>
            </a:r>
            <a:endParaRPr lang="en-US"/>
          </a:p>
          <a:p>
            <a:pPr algn="just"/>
            <a:endParaRPr lang="en-US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algn="just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2B65-8CE2-43D5-85A1-4C6F9AF7D854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6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BATASAN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Warna api yang didefinisikan adalah </a:t>
            </a:r>
            <a:r>
              <a:rPr lang="en-US" i="1"/>
              <a:t>range </a:t>
            </a:r>
            <a:r>
              <a:rPr lang="en-US"/>
              <a:t>warna kuning hingga merah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Pergerakan dari kamera tidak terlalu besar</a:t>
            </a:r>
          </a:p>
          <a:p>
            <a:pPr marL="0" lvl="0" indent="0" algn="just">
              <a:buNone/>
            </a:pPr>
            <a:endParaRPr lang="en-US"/>
          </a:p>
          <a:p>
            <a:pPr lvl="0" algn="just"/>
            <a:r>
              <a:rPr lang="en-US"/>
              <a:t>Pantulan objek api termasuk kedalam objek api</a:t>
            </a:r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7FFBA-2565-4CAA-92BC-7B508AA07005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1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SARAN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nn-NO"/>
              <a:t>Proses deteksi api dan klasifikasi perlu dikembangkan, tidak melakukan proses verifikasi setiap piksel. </a:t>
            </a: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3EA2-FEB3-484C-A14A-8E85A9AD22C8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3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TUJUAN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Merancang dan membangun perangkat lunak deteksi api menggunakan data video secara </a:t>
            </a:r>
            <a:r>
              <a:rPr lang="en-US" i="1"/>
              <a:t>real time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BE540-FAE3-427A-9E1B-AB0C5CB2454C}" type="datetime3">
              <a:rPr lang="en-US" smtClean="0"/>
              <a:t>9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9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DEDA-DDFB-4163-95B1-D2B0B861F5DA}" type="datetime3">
              <a:rPr lang="en-US" smtClean="0"/>
              <a:t>9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30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PROSES UTAMA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EF67-46AD-4812-915E-B384240DDA57}" type="datetime3">
              <a:rPr lang="en-US" smtClean="0"/>
              <a:t>9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9</a:t>
            </a:fld>
            <a:endParaRPr lang="en-US"/>
          </a:p>
        </p:txBody>
      </p:sp>
      <p:sp>
        <p:nvSpPr>
          <p:cNvPr id="34" name="Oval 33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35" name="Parallelogram 34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36" name="Straight Arrow Connector 35"/>
          <p:cNvCxnSpPr>
            <a:stCxn id="34" idx="4"/>
            <a:endCxn id="35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le 36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38" name="Straight Arrow Connector 37"/>
          <p:cNvCxnSpPr>
            <a:endCxn id="37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Rounded Rectangle 38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40" name="Straight Arrow Connector 39"/>
          <p:cNvCxnSpPr>
            <a:endCxn id="39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Diamond 40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42" name="Straight Arrow Connector 41"/>
          <p:cNvCxnSpPr>
            <a:stCxn id="39" idx="0"/>
            <a:endCxn id="41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ounded Rectangle 42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44" name="Parallelogram 43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45" name="Oval 44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46" name="Straight Arrow Connector 45"/>
          <p:cNvCxnSpPr>
            <a:stCxn id="41" idx="0"/>
            <a:endCxn id="43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19"/>
          <p:cNvCxnSpPr>
            <a:stCxn id="43" idx="3"/>
            <a:endCxn id="44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>
            <a:stCxn id="44" idx="4"/>
            <a:endCxn id="45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50" name="Straight Arrow Connector 49"/>
          <p:cNvCxnSpPr>
            <a:stCxn id="41" idx="3"/>
            <a:endCxn id="44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Box 50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25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</TotalTime>
  <Words>1397</Words>
  <Application>Microsoft Office PowerPoint</Application>
  <PresentationFormat>On-screen Show (4:3)</PresentationFormat>
  <Paragraphs>518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Cambria Math</vt:lpstr>
      <vt:lpstr>Tahoma</vt:lpstr>
      <vt:lpstr>Times New Roman</vt:lpstr>
      <vt:lpstr>Trebuchet MS</vt:lpstr>
      <vt:lpstr>Wingdings</vt:lpstr>
      <vt:lpstr>Office Theme</vt:lpstr>
      <vt:lpstr>DETEKSI API BERBASIS SENSOR VISUAL MENGGUNAKAN METODE SUPPORT VECTOR MACHINES</vt:lpstr>
      <vt:lpstr>PowerPoint Presentation</vt:lpstr>
      <vt:lpstr>LATAR BELAKANG</vt:lpstr>
      <vt:lpstr>RUMUSAN MASALAH</vt:lpstr>
      <vt:lpstr>BATASAN MASALAH</vt:lpstr>
      <vt:lpstr>BATASAN MASALAH</vt:lpstr>
      <vt:lpstr>TUJUAN</vt:lpstr>
      <vt:lpstr>PowerPoint Presentation</vt:lpstr>
      <vt:lpstr>DIAGRAM ALIR PROSES UTAMA</vt:lpstr>
      <vt:lpstr>DIAGRAM ALIR PROSES UTAMA</vt:lpstr>
      <vt:lpstr>DIAGRAM ALIR PREPROCESSING</vt:lpstr>
      <vt:lpstr>REDUKSI SIZE FRAME</vt:lpstr>
      <vt:lpstr>REDUKSI SIZE FRAME</vt:lpstr>
      <vt:lpstr>DETEKSI GERAK</vt:lpstr>
      <vt:lpstr>DETEKSI GERAK</vt:lpstr>
      <vt:lpstr>PowerPoint Presentation</vt:lpstr>
      <vt:lpstr>DETEKSI GERAK</vt:lpstr>
      <vt:lpstr>DETEKSI WARNA PIKSEL</vt:lpstr>
      <vt:lpstr>DETEKSI WARNA PIKSEL</vt:lpstr>
      <vt:lpstr>DETEKSI WARNA PIKSEL</vt:lpstr>
      <vt:lpstr>DETEKSI WARNA PIKSEL</vt:lpstr>
      <vt:lpstr>DETEKSI WARNA PIKSEL</vt:lpstr>
      <vt:lpstr>REGION GROWING</vt:lpstr>
      <vt:lpstr>REGION GROWING</vt:lpstr>
      <vt:lpstr>PERHITUNGAN LUASAN REGION</vt:lpstr>
      <vt:lpstr>PERHITUNGAN LUASAN REGION</vt:lpstr>
      <vt:lpstr>PowerPoint Presentation</vt:lpstr>
      <vt:lpstr>DIAGRAM ALIR PROSES UTAMA</vt:lpstr>
      <vt:lpstr>DIAGRAM ALIR VERIFIKASI</vt:lpstr>
      <vt:lpstr>EKSTRAKSI FITUR</vt:lpstr>
      <vt:lpstr>PowerPoint Presentation</vt:lpstr>
      <vt:lpstr>EKSTRAKSI FITUR</vt:lpstr>
      <vt:lpstr>EKSTRAKSI FITUR</vt:lpstr>
      <vt:lpstr>SUPPORT VECTOR MACHINES</vt:lpstr>
      <vt:lpstr>MENANDAI REGION</vt:lpstr>
      <vt:lpstr>PowerPoint Presentation</vt:lpstr>
      <vt:lpstr>PowerPoint Presentation</vt:lpstr>
      <vt:lpstr>DATA YANG DIGUNAKAN</vt:lpstr>
      <vt:lpstr>PARAMETER KEBENARAN</vt:lpstr>
      <vt:lpstr>SKENARIO 1</vt:lpstr>
      <vt:lpstr>SKENARIO 1</vt:lpstr>
      <vt:lpstr>SKENARIO 1</vt:lpstr>
      <vt:lpstr>SKENARIO 1</vt:lpstr>
      <vt:lpstr>SKENARIO 1</vt:lpstr>
      <vt:lpstr>SKENARIO 1</vt:lpstr>
      <vt:lpstr>SKENARIO 2</vt:lpstr>
      <vt:lpstr>SKENARIO 2</vt:lpstr>
      <vt:lpstr>SKENARIO 2</vt:lpstr>
      <vt:lpstr>SKENARIO 2</vt:lpstr>
      <vt:lpstr>SKENARIO 2</vt:lpstr>
      <vt:lpstr>SKENARIO 2</vt:lpstr>
      <vt:lpstr>PowerPoint Presentation</vt:lpstr>
      <vt:lpstr>SKENARIO 3</vt:lpstr>
      <vt:lpstr>SKENARIO 3</vt:lpstr>
      <vt:lpstr>SKENARIO 3</vt:lpstr>
      <vt:lpstr>SKENARIO 3</vt:lpstr>
      <vt:lpstr>PowerPoint Presentation</vt:lpstr>
      <vt:lpstr>KESIMPULAN</vt:lpstr>
      <vt:lpstr>KESIMPULAN</vt:lpstr>
      <vt:lpstr>SARAN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hamdiahmadi</dc:creator>
  <cp:lastModifiedBy>hamdiahmadi</cp:lastModifiedBy>
  <cp:revision>90</cp:revision>
  <dcterms:created xsi:type="dcterms:W3CDTF">2016-01-07T16:07:11Z</dcterms:created>
  <dcterms:modified xsi:type="dcterms:W3CDTF">2016-01-09T08:43:47Z</dcterms:modified>
</cp:coreProperties>
</file>